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56" r:id="rId3"/>
    <p:sldId id="257" r:id="rId4"/>
    <p:sldId id="258" r:id="rId5"/>
    <p:sldId id="262" r:id="rId6"/>
    <p:sldId id="260" r:id="rId7"/>
    <p:sldId id="263" r:id="rId8"/>
    <p:sldId id="261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12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6FFA-C993-1545-B1F8-2EA3CA8079EE}" type="datetimeFigureOut">
              <a:rPr lang="es-ES_tradnl" smtClean="0"/>
              <a:t>4/5/20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EEDC-6089-EC44-B479-E0FF6AFBCF1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1631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6FFA-C993-1545-B1F8-2EA3CA8079EE}" type="datetimeFigureOut">
              <a:rPr lang="es-ES_tradnl" smtClean="0"/>
              <a:t>4/5/20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EEDC-6089-EC44-B479-E0FF6AFBCF1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541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6FFA-C993-1545-B1F8-2EA3CA8079EE}" type="datetimeFigureOut">
              <a:rPr lang="es-ES_tradnl" smtClean="0"/>
              <a:t>4/5/20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EEDC-6089-EC44-B479-E0FF6AFBCF1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1134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6FFA-C993-1545-B1F8-2EA3CA8079EE}" type="datetimeFigureOut">
              <a:rPr lang="es-ES_tradnl" smtClean="0"/>
              <a:t>4/5/20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EEDC-6089-EC44-B479-E0FF6AFBCF1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131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6FFA-C993-1545-B1F8-2EA3CA8079EE}" type="datetimeFigureOut">
              <a:rPr lang="es-ES_tradnl" smtClean="0"/>
              <a:t>4/5/20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EEDC-6089-EC44-B479-E0FF6AFBCF1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635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6FFA-C993-1545-B1F8-2EA3CA8079EE}" type="datetimeFigureOut">
              <a:rPr lang="es-ES_tradnl" smtClean="0"/>
              <a:t>4/5/20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EEDC-6089-EC44-B479-E0FF6AFBCF1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9305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6FFA-C993-1545-B1F8-2EA3CA8079EE}" type="datetimeFigureOut">
              <a:rPr lang="es-ES_tradnl" smtClean="0"/>
              <a:t>4/5/20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EEDC-6089-EC44-B479-E0FF6AFBCF1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245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6FFA-C993-1545-B1F8-2EA3CA8079EE}" type="datetimeFigureOut">
              <a:rPr lang="es-ES_tradnl" smtClean="0"/>
              <a:t>4/5/20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EEDC-6089-EC44-B479-E0FF6AFBCF1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540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6FFA-C993-1545-B1F8-2EA3CA8079EE}" type="datetimeFigureOut">
              <a:rPr lang="es-ES_tradnl" smtClean="0"/>
              <a:t>4/5/20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EEDC-6089-EC44-B479-E0FF6AFBCF1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012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6FFA-C993-1545-B1F8-2EA3CA8079EE}" type="datetimeFigureOut">
              <a:rPr lang="es-ES_tradnl" smtClean="0"/>
              <a:t>4/5/20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EEDC-6089-EC44-B479-E0FF6AFBCF1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023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6FFA-C993-1545-B1F8-2EA3CA8079EE}" type="datetimeFigureOut">
              <a:rPr lang="es-ES_tradnl" smtClean="0"/>
              <a:t>4/5/20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EEDC-6089-EC44-B479-E0FF6AFBCF1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4330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A6FFA-C993-1545-B1F8-2EA3CA8079EE}" type="datetimeFigureOut">
              <a:rPr lang="es-ES_tradnl" smtClean="0"/>
              <a:t>4/5/20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AEEDC-6089-EC44-B479-E0FF6AFBCF11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219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LES NUMÉROS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7913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40024" y="1079144"/>
            <a:ext cx="9144000" cy="2387600"/>
          </a:xfrm>
        </p:spPr>
        <p:txBody>
          <a:bodyPr/>
          <a:lstStyle/>
          <a:p>
            <a:r>
              <a:rPr lang="sk-SK" dirty="0" smtClean="0"/>
              <a:t>9 – </a:t>
            </a:r>
            <a:r>
              <a:rPr lang="sk-SK" dirty="0" err="1" smtClean="0"/>
              <a:t>novem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err="1" smtClean="0"/>
              <a:t>Nuef</a:t>
            </a:r>
            <a:r>
              <a:rPr lang="es-ES_tradnl" dirty="0" smtClean="0"/>
              <a:t>, </a:t>
            </a:r>
            <a:r>
              <a:rPr lang="es-ES_tradnl" dirty="0" err="1" smtClean="0"/>
              <a:t>neuf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57776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10 – </a:t>
            </a:r>
            <a:r>
              <a:rPr lang="sk-SK" dirty="0" err="1" smtClean="0"/>
              <a:t>decem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err="1" smtClean="0"/>
              <a:t>Diz</a:t>
            </a:r>
            <a:r>
              <a:rPr lang="es-ES_tradnl" dirty="0" smtClean="0"/>
              <a:t>, </a:t>
            </a:r>
            <a:r>
              <a:rPr lang="es-ES_tradnl" dirty="0" err="1" smtClean="0"/>
              <a:t>dis</a:t>
            </a:r>
            <a:r>
              <a:rPr lang="es-ES_tradnl" dirty="0" smtClean="0"/>
              <a:t> </a:t>
            </a:r>
            <a:r>
              <a:rPr lang="es-ES_tradnl" dirty="0" err="1" smtClean="0"/>
              <a:t>éctit</a:t>
            </a:r>
            <a:r>
              <a:rPr lang="es-ES_tradnl" dirty="0" smtClean="0"/>
              <a:t> </a:t>
            </a:r>
            <a:r>
              <a:rPr lang="es-ES_tradnl" dirty="0" err="1" smtClean="0"/>
              <a:t>fautivement</a:t>
            </a:r>
            <a:r>
              <a:rPr lang="es-ES_tradnl" dirty="0" smtClean="0"/>
              <a:t> </a:t>
            </a:r>
            <a:r>
              <a:rPr lang="es-ES_tradnl" i="1" dirty="0" smtClean="0"/>
              <a:t>dix</a:t>
            </a:r>
            <a:r>
              <a:rPr lang="es-ES_tradnl" dirty="0" smtClean="0"/>
              <a:t> sur le </a:t>
            </a:r>
            <a:r>
              <a:rPr lang="es-ES_tradnl" dirty="0" err="1" smtClean="0"/>
              <a:t>modèle</a:t>
            </a:r>
            <a:r>
              <a:rPr lang="es-ES_tradnl" dirty="0" smtClean="0"/>
              <a:t> de </a:t>
            </a:r>
            <a:r>
              <a:rPr lang="es-ES_tradnl" i="1" dirty="0" err="1" smtClean="0"/>
              <a:t>six</a:t>
            </a:r>
            <a:endParaRPr lang="es-ES_tradnl" i="1" dirty="0"/>
          </a:p>
        </p:txBody>
      </p:sp>
    </p:spTree>
    <p:extLst>
      <p:ext uri="{BB962C8B-B14F-4D97-AF65-F5344CB8AC3E}">
        <p14:creationId xmlns:p14="http://schemas.microsoft.com/office/powerpoint/2010/main" val="634599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Mille</a:t>
            </a:r>
            <a:r>
              <a:rPr lang="es-ES_tradnl" dirty="0" smtClean="0"/>
              <a:t> &gt; mil 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Mil </a:t>
            </a:r>
            <a:r>
              <a:rPr lang="es-ES_tradnl" dirty="0" err="1" smtClean="0"/>
              <a:t>à</a:t>
            </a:r>
            <a:r>
              <a:rPr lang="es-ES_tradnl" dirty="0" smtClean="0"/>
              <a:t> </a:t>
            </a:r>
            <a:r>
              <a:rPr lang="es-ES_tradnl" dirty="0" err="1" smtClean="0"/>
              <a:t>l’origine</a:t>
            </a:r>
            <a:r>
              <a:rPr lang="es-ES_tradnl" dirty="0" smtClean="0"/>
              <a:t> </a:t>
            </a:r>
            <a:r>
              <a:rPr lang="es-ES_tradnl" dirty="0" err="1" smtClean="0"/>
              <a:t>n’était</a:t>
            </a:r>
            <a:r>
              <a:rPr lang="es-ES_tradnl" dirty="0" smtClean="0"/>
              <a:t> </a:t>
            </a:r>
            <a:r>
              <a:rPr lang="es-ES_tradnl" dirty="0" err="1" smtClean="0"/>
              <a:t>qu’au</a:t>
            </a:r>
            <a:r>
              <a:rPr lang="es-ES_tradnl" dirty="0" smtClean="0"/>
              <a:t> </a:t>
            </a:r>
            <a:r>
              <a:rPr lang="es-ES_tradnl" dirty="0" err="1" smtClean="0"/>
              <a:t>singulier</a:t>
            </a:r>
            <a:r>
              <a:rPr lang="es-ES_tradnl" dirty="0" smtClean="0"/>
              <a:t> </a:t>
            </a:r>
          </a:p>
          <a:p>
            <a:r>
              <a:rPr lang="es-ES_tradnl" dirty="0" err="1" smtClean="0"/>
              <a:t>À</a:t>
            </a:r>
            <a:r>
              <a:rPr lang="es-ES_tradnl" dirty="0" smtClean="0"/>
              <a:t> partir du XVI </a:t>
            </a:r>
            <a:r>
              <a:rPr lang="es-ES_tradnl" baseline="30000" dirty="0" smtClean="0"/>
              <a:t>e</a:t>
            </a:r>
            <a:r>
              <a:rPr lang="es-ES_tradnl" dirty="0" smtClean="0"/>
              <a:t> </a:t>
            </a:r>
            <a:r>
              <a:rPr lang="es-ES_tradnl" dirty="0" err="1" smtClean="0"/>
              <a:t>c’est</a:t>
            </a:r>
            <a:r>
              <a:rPr lang="es-ES_tradnl" dirty="0" smtClean="0"/>
              <a:t> </a:t>
            </a:r>
            <a:r>
              <a:rPr lang="es-ES_tradnl" b="1" dirty="0" err="1" smtClean="0"/>
              <a:t>mille</a:t>
            </a:r>
            <a:r>
              <a:rPr lang="es-ES_tradnl" dirty="0" smtClean="0"/>
              <a:t> que </a:t>
            </a:r>
            <a:r>
              <a:rPr lang="es-ES_tradnl" dirty="0" err="1" smtClean="0"/>
              <a:t>l’on</a:t>
            </a:r>
            <a:r>
              <a:rPr lang="es-ES_tradnl" dirty="0" smtClean="0"/>
              <a:t> </a:t>
            </a:r>
            <a:r>
              <a:rPr lang="es-ES_tradnl" dirty="0" err="1" smtClean="0"/>
              <a:t>utilise</a:t>
            </a:r>
            <a:r>
              <a:rPr lang="es-ES_tradnl" dirty="0" smtClean="0"/>
              <a:t>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80167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1 – </a:t>
            </a:r>
            <a:r>
              <a:rPr lang="sk-SK" dirty="0" err="1"/>
              <a:t>unus</a:t>
            </a:r>
            <a:r>
              <a:rPr lang="sk-SK" dirty="0"/>
              <a:t/>
            </a:r>
            <a:br>
              <a:rPr lang="sk-SK" dirty="0"/>
            </a:b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3393233" cy="1655762"/>
          </a:xfrm>
        </p:spPr>
        <p:txBody>
          <a:bodyPr>
            <a:normAutofit lnSpcReduction="10000"/>
          </a:bodyPr>
          <a:lstStyle/>
          <a:p>
            <a:r>
              <a:rPr lang="es-ES_tradnl" dirty="0" err="1" smtClean="0"/>
              <a:t>Unus</a:t>
            </a:r>
            <a:r>
              <a:rPr lang="es-ES_tradnl" dirty="0" smtClean="0"/>
              <a:t>&gt; </a:t>
            </a:r>
            <a:r>
              <a:rPr lang="es-ES_tradnl" dirty="0" err="1" smtClean="0"/>
              <a:t>uns</a:t>
            </a:r>
            <a:r>
              <a:rPr lang="es-ES_tradnl" dirty="0" smtClean="0"/>
              <a:t> </a:t>
            </a:r>
          </a:p>
          <a:p>
            <a:r>
              <a:rPr lang="es-ES_tradnl" dirty="0" err="1" smtClean="0"/>
              <a:t>Unum</a:t>
            </a:r>
            <a:r>
              <a:rPr lang="es-ES_tradnl" dirty="0" smtClean="0"/>
              <a:t>&gt; un</a:t>
            </a:r>
          </a:p>
          <a:p>
            <a:r>
              <a:rPr lang="es-ES_tradnl" dirty="0" smtClean="0"/>
              <a:t>Una&gt; une</a:t>
            </a:r>
          </a:p>
          <a:p>
            <a:r>
              <a:rPr lang="es-ES_tradnl" dirty="0" err="1" smtClean="0"/>
              <a:t>Unam</a:t>
            </a:r>
            <a:r>
              <a:rPr lang="es-ES_tradnl" dirty="0" smtClean="0"/>
              <a:t>&gt; une</a:t>
            </a:r>
            <a:endParaRPr lang="es-ES_tradnl" dirty="0"/>
          </a:p>
        </p:txBody>
      </p:sp>
      <p:sp>
        <p:nvSpPr>
          <p:cNvPr id="5" name="CuadroTexto 4"/>
          <p:cNvSpPr txBox="1"/>
          <p:nvPr/>
        </p:nvSpPr>
        <p:spPr>
          <a:xfrm>
            <a:off x="6083559" y="3509963"/>
            <a:ext cx="22673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Una&gt; une</a:t>
            </a:r>
          </a:p>
          <a:p>
            <a:r>
              <a:rPr lang="es-ES_tradnl" dirty="0" err="1" smtClean="0"/>
              <a:t>Unam</a:t>
            </a:r>
            <a:r>
              <a:rPr lang="es-ES_tradnl" dirty="0" smtClean="0"/>
              <a:t>&gt; une</a:t>
            </a:r>
          </a:p>
          <a:p>
            <a:r>
              <a:rPr lang="es-ES_tradnl" dirty="0" smtClean="0"/>
              <a:t>Unas &gt; unes </a:t>
            </a:r>
          </a:p>
          <a:p>
            <a:r>
              <a:rPr lang="es-ES_tradnl" dirty="0" smtClean="0"/>
              <a:t>Unas &gt; unes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64963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44082" y="431897"/>
            <a:ext cx="9144000" cy="2387600"/>
          </a:xfrm>
        </p:spPr>
        <p:txBody>
          <a:bodyPr/>
          <a:lstStyle/>
          <a:p>
            <a:r>
              <a:rPr lang="sk-SK" dirty="0" smtClean="0"/>
              <a:t>2 – duo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16628" y="3602038"/>
            <a:ext cx="2985796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s-ES_tradnl" dirty="0" smtClean="0"/>
              <a:t>*</a:t>
            </a:r>
            <a:r>
              <a:rPr lang="es-ES_tradnl" dirty="0" err="1"/>
              <a:t>D</a:t>
            </a:r>
            <a:r>
              <a:rPr lang="es-ES_tradnl" dirty="0" err="1" smtClean="0"/>
              <a:t>ui</a:t>
            </a:r>
            <a:r>
              <a:rPr lang="es-ES_tradnl" dirty="0" smtClean="0"/>
              <a:t> &gt; </a:t>
            </a:r>
            <a:r>
              <a:rPr lang="es-ES_tradnl" dirty="0" err="1" smtClean="0"/>
              <a:t>dui</a:t>
            </a:r>
            <a:r>
              <a:rPr lang="es-ES_tradnl" dirty="0" smtClean="0"/>
              <a:t> </a:t>
            </a:r>
            <a:r>
              <a:rPr lang="es-ES_tradnl" dirty="0" err="1" smtClean="0"/>
              <a:t>doi</a:t>
            </a:r>
            <a:endParaRPr lang="es-ES_tradnl" dirty="0" smtClean="0"/>
          </a:p>
          <a:p>
            <a:pPr algn="l"/>
            <a:r>
              <a:rPr lang="es-ES_tradnl" dirty="0" err="1" smtClean="0"/>
              <a:t>Duos</a:t>
            </a:r>
            <a:r>
              <a:rPr lang="es-ES_tradnl" dirty="0" smtClean="0"/>
              <a:t>&lt; </a:t>
            </a:r>
            <a:r>
              <a:rPr lang="es-ES_tradnl" dirty="0" err="1" smtClean="0"/>
              <a:t>dous</a:t>
            </a:r>
            <a:r>
              <a:rPr lang="es-ES_tradnl" dirty="0" smtClean="0"/>
              <a:t>, deus</a:t>
            </a:r>
          </a:p>
          <a:p>
            <a:pPr algn="l"/>
            <a:r>
              <a:rPr lang="es-ES_tradnl" dirty="0" err="1" smtClean="0"/>
              <a:t>Duas</a:t>
            </a:r>
            <a:r>
              <a:rPr lang="es-ES_tradnl" dirty="0" smtClean="0"/>
              <a:t>&gt; </a:t>
            </a:r>
            <a:r>
              <a:rPr lang="es-ES_tradnl" dirty="0" err="1" smtClean="0"/>
              <a:t>does</a:t>
            </a:r>
            <a:endParaRPr lang="es-ES_tradnl" dirty="0" smtClean="0"/>
          </a:p>
          <a:p>
            <a:pPr algn="l"/>
            <a:r>
              <a:rPr lang="es-ES_tradnl" dirty="0" err="1" smtClean="0"/>
              <a:t>Duas</a:t>
            </a:r>
            <a:r>
              <a:rPr lang="es-ES_tradnl" dirty="0" smtClean="0"/>
              <a:t>&gt; </a:t>
            </a:r>
            <a:r>
              <a:rPr lang="es-ES_tradnl" dirty="0" err="1" smtClean="0"/>
              <a:t>does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3048000" y="185934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2383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3 – </a:t>
            </a:r>
            <a:r>
              <a:rPr lang="sk-SK" dirty="0" err="1" smtClean="0"/>
              <a:t>tres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Tres&gt; </a:t>
            </a:r>
            <a:r>
              <a:rPr lang="es-ES_tradnl" dirty="0" err="1" smtClean="0"/>
              <a:t>tois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2553478" y="131670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54004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4 – </a:t>
            </a:r>
            <a:r>
              <a:rPr lang="sk-SK" dirty="0" err="1" smtClean="0"/>
              <a:t>quattuor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err="1" smtClean="0"/>
              <a:t>Quattor</a:t>
            </a:r>
            <a:r>
              <a:rPr lang="es-ES_tradnl" dirty="0" smtClean="0"/>
              <a:t> &gt; </a:t>
            </a:r>
            <a:r>
              <a:rPr lang="es-ES_tradnl" dirty="0" err="1" smtClean="0"/>
              <a:t>quatre</a:t>
            </a:r>
            <a:r>
              <a:rPr lang="es-ES_tradnl" dirty="0" smtClean="0"/>
              <a:t> (</a:t>
            </a:r>
            <a:r>
              <a:rPr lang="es-ES_tradnl" i="1" dirty="0" err="1" smtClean="0"/>
              <a:t>katre</a:t>
            </a:r>
            <a:r>
              <a:rPr lang="es-ES_tradnl" i="1" dirty="0" smtClean="0"/>
              <a:t>, catre, </a:t>
            </a:r>
            <a:r>
              <a:rPr lang="es-ES_tradnl" i="1" dirty="0" err="1" smtClean="0"/>
              <a:t>qatre</a:t>
            </a:r>
            <a:r>
              <a:rPr lang="es-ES_tradnl" dirty="0" smtClean="0"/>
              <a:t>) </a:t>
            </a:r>
            <a:r>
              <a:rPr lang="es-ES_tradnl" dirty="0" err="1" smtClean="0"/>
              <a:t>grafie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27816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719522"/>
            <a:ext cx="9144000" cy="2387600"/>
          </a:xfrm>
        </p:spPr>
        <p:txBody>
          <a:bodyPr/>
          <a:lstStyle/>
          <a:p>
            <a:r>
              <a:rPr lang="sk-SK" dirty="0" smtClean="0"/>
              <a:t>5 – </a:t>
            </a:r>
            <a:r>
              <a:rPr lang="sk-SK" dirty="0" err="1" smtClean="0"/>
              <a:t>quinque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385809"/>
            <a:ext cx="9144000" cy="1655762"/>
          </a:xfrm>
        </p:spPr>
        <p:txBody>
          <a:bodyPr/>
          <a:lstStyle/>
          <a:p>
            <a:r>
              <a:rPr lang="sk-SK" dirty="0" smtClean="0"/>
              <a:t/>
            </a:r>
            <a:br>
              <a:rPr lang="sk-SK" dirty="0" smtClean="0"/>
            </a:br>
            <a:endParaRPr lang="es-ES_tradnl" dirty="0" smtClean="0"/>
          </a:p>
          <a:p>
            <a:r>
              <a:rPr lang="es-ES_tradnl" dirty="0" smtClean="0"/>
              <a:t>Par </a:t>
            </a:r>
            <a:r>
              <a:rPr lang="es-ES_tradnl" dirty="0" err="1" smtClean="0"/>
              <a:t>dissimilation</a:t>
            </a:r>
            <a:r>
              <a:rPr lang="es-ES_tradnl" dirty="0" smtClean="0"/>
              <a:t> </a:t>
            </a:r>
            <a:r>
              <a:rPr lang="es-ES_tradnl" dirty="0" err="1" smtClean="0"/>
              <a:t>regressive</a:t>
            </a:r>
            <a:r>
              <a:rPr lang="es-ES_tradnl" dirty="0" smtClean="0"/>
              <a:t> &gt; *</a:t>
            </a:r>
            <a:r>
              <a:rPr lang="es-ES_tradnl" dirty="0" err="1" smtClean="0"/>
              <a:t>cinque</a:t>
            </a:r>
            <a:r>
              <a:rPr lang="es-ES_tradnl" dirty="0" smtClean="0"/>
              <a:t> &gt; cinc et </a:t>
            </a:r>
            <a:r>
              <a:rPr lang="es-ES_tradnl" dirty="0" err="1" smtClean="0"/>
              <a:t>graphie</a:t>
            </a:r>
            <a:r>
              <a:rPr lang="es-ES_tradnl" dirty="0" smtClean="0"/>
              <a:t> </a:t>
            </a:r>
            <a:r>
              <a:rPr lang="es-ES_tradnl" dirty="0" err="1" smtClean="0"/>
              <a:t>étymologique</a:t>
            </a:r>
            <a:r>
              <a:rPr lang="es-ES_tradnl" dirty="0" smtClean="0"/>
              <a:t> </a:t>
            </a:r>
            <a:r>
              <a:rPr lang="es-ES_tradnl" dirty="0" err="1" smtClean="0"/>
              <a:t>cinq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0376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6 – sex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i="1" dirty="0" err="1" smtClean="0"/>
              <a:t>Sis</a:t>
            </a:r>
            <a:r>
              <a:rPr lang="es-ES_tradnl" dirty="0" smtClean="0"/>
              <a:t> et remplacé par la </a:t>
            </a:r>
            <a:r>
              <a:rPr lang="es-ES_tradnl" dirty="0" err="1" smtClean="0"/>
              <a:t>graphie</a:t>
            </a:r>
            <a:r>
              <a:rPr lang="es-ES_tradnl" dirty="0" smtClean="0"/>
              <a:t> </a:t>
            </a:r>
            <a:r>
              <a:rPr lang="es-ES_tradnl" dirty="0" err="1" smtClean="0"/>
              <a:t>étymologique</a:t>
            </a:r>
            <a:r>
              <a:rPr lang="es-ES_tradnl" dirty="0" smtClean="0"/>
              <a:t> </a:t>
            </a:r>
            <a:r>
              <a:rPr lang="es-ES_tradnl" i="1" dirty="0" err="1" smtClean="0"/>
              <a:t>six</a:t>
            </a:r>
            <a:endParaRPr lang="es-ES_tradnl" i="1" dirty="0"/>
          </a:p>
        </p:txBody>
      </p:sp>
      <p:sp>
        <p:nvSpPr>
          <p:cNvPr id="4" name="Rectángulo 3"/>
          <p:cNvSpPr/>
          <p:nvPr/>
        </p:nvSpPr>
        <p:spPr>
          <a:xfrm>
            <a:off x="3048000" y="37804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53558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7 – </a:t>
            </a:r>
            <a:r>
              <a:rPr lang="sk-SK" dirty="0" err="1" smtClean="0"/>
              <a:t>septem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* </a:t>
            </a:r>
            <a:r>
              <a:rPr lang="es-ES_tradnl" dirty="0" err="1" smtClean="0"/>
              <a:t>Sette</a:t>
            </a:r>
            <a:r>
              <a:rPr lang="es-ES_tradnl" dirty="0" smtClean="0"/>
              <a:t> </a:t>
            </a:r>
            <a:r>
              <a:rPr lang="es-ES_tradnl" dirty="0" err="1" smtClean="0"/>
              <a:t>latin</a:t>
            </a:r>
            <a:r>
              <a:rPr lang="es-ES_tradnl" dirty="0" smtClean="0"/>
              <a:t> </a:t>
            </a:r>
            <a:r>
              <a:rPr lang="es-ES_tradnl" dirty="0" err="1" smtClean="0"/>
              <a:t>vulgaire</a:t>
            </a:r>
            <a:r>
              <a:rPr lang="es-ES_tradnl" dirty="0" smtClean="0"/>
              <a:t> et remplacé par la </a:t>
            </a:r>
            <a:r>
              <a:rPr lang="es-ES_tradnl" dirty="0" err="1" smtClean="0"/>
              <a:t>graphie</a:t>
            </a:r>
            <a:r>
              <a:rPr lang="es-ES_tradnl" dirty="0" smtClean="0"/>
              <a:t> </a:t>
            </a:r>
            <a:r>
              <a:rPr lang="es-ES_tradnl" dirty="0" err="1" smtClean="0"/>
              <a:t>étymologique</a:t>
            </a:r>
            <a:r>
              <a:rPr lang="es-ES_tradnl" dirty="0" smtClean="0"/>
              <a:t> </a:t>
            </a:r>
            <a:r>
              <a:rPr lang="es-ES_tradnl" i="1" dirty="0" smtClean="0"/>
              <a:t>sept</a:t>
            </a:r>
            <a:endParaRPr lang="es-ES_tradnl" i="1" dirty="0"/>
          </a:p>
        </p:txBody>
      </p:sp>
    </p:spTree>
    <p:extLst>
      <p:ext uri="{BB962C8B-B14F-4D97-AF65-F5344CB8AC3E}">
        <p14:creationId xmlns:p14="http://schemas.microsoft.com/office/powerpoint/2010/main" val="1075625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8 – </a:t>
            </a:r>
            <a:r>
              <a:rPr lang="sk-SK" dirty="0" err="1" smtClean="0"/>
              <a:t>octo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&gt; </a:t>
            </a:r>
            <a:r>
              <a:rPr lang="es-ES_tradnl" dirty="0" err="1" smtClean="0"/>
              <a:t>Oit</a:t>
            </a:r>
            <a:r>
              <a:rPr lang="es-ES_tradnl" dirty="0" smtClean="0"/>
              <a:t> &gt; </a:t>
            </a:r>
            <a:r>
              <a:rPr lang="es-ES_tradnl" dirty="0" err="1" smtClean="0"/>
              <a:t>uit</a:t>
            </a:r>
            <a:r>
              <a:rPr lang="es-ES_tradnl" dirty="0" smtClean="0"/>
              <a:t> , </a:t>
            </a:r>
            <a:r>
              <a:rPr lang="es-ES_tradnl" dirty="0" err="1" smtClean="0"/>
              <a:t>ajout</a:t>
            </a:r>
            <a:r>
              <a:rPr lang="es-ES_tradnl" dirty="0" smtClean="0"/>
              <a:t> du </a:t>
            </a:r>
            <a:r>
              <a:rPr lang="es-ES_tradnl" i="1" dirty="0" smtClean="0"/>
              <a:t>h </a:t>
            </a:r>
            <a:r>
              <a:rPr lang="es-ES_tradnl" dirty="0" err="1" smtClean="0"/>
              <a:t>pour</a:t>
            </a:r>
            <a:r>
              <a:rPr lang="es-ES_tradnl" dirty="0" smtClean="0"/>
              <a:t> </a:t>
            </a:r>
            <a:r>
              <a:rPr lang="es-ES_tradnl" dirty="0" err="1" smtClean="0"/>
              <a:t>ne</a:t>
            </a:r>
            <a:r>
              <a:rPr lang="es-ES_tradnl" dirty="0" smtClean="0"/>
              <a:t> </a:t>
            </a:r>
            <a:r>
              <a:rPr lang="es-ES_tradnl" dirty="0" err="1" smtClean="0"/>
              <a:t>pas</a:t>
            </a:r>
            <a:r>
              <a:rPr lang="es-ES_tradnl" dirty="0" smtClean="0"/>
              <a:t> se </a:t>
            </a:r>
            <a:r>
              <a:rPr lang="es-ES_tradnl" dirty="0" err="1" smtClean="0"/>
              <a:t>tromper</a:t>
            </a:r>
            <a:r>
              <a:rPr lang="es-ES_tradnl" dirty="0" smtClean="0"/>
              <a:t> </a:t>
            </a:r>
            <a:r>
              <a:rPr lang="es-ES_tradnl" dirty="0" err="1" smtClean="0"/>
              <a:t>avec</a:t>
            </a:r>
            <a:r>
              <a:rPr lang="es-ES_tradnl" dirty="0" smtClean="0"/>
              <a:t> un </a:t>
            </a:r>
            <a:r>
              <a:rPr lang="es-ES_tradnl" i="1" dirty="0" smtClean="0"/>
              <a:t>“v”</a:t>
            </a:r>
            <a:endParaRPr lang="es-ES_tradnl" i="1" dirty="0"/>
          </a:p>
        </p:txBody>
      </p:sp>
      <p:sp>
        <p:nvSpPr>
          <p:cNvPr id="4" name="Rectángulo 3"/>
          <p:cNvSpPr/>
          <p:nvPr/>
        </p:nvSpPr>
        <p:spPr>
          <a:xfrm>
            <a:off x="3131976" y="231616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821632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136</Words>
  <Application>Microsoft Macintosh PowerPoint</Application>
  <PresentationFormat>Panorámica</PresentationFormat>
  <Paragraphs>40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LES NUMÉROS</vt:lpstr>
      <vt:lpstr>1 – unus </vt:lpstr>
      <vt:lpstr>2 – duo</vt:lpstr>
      <vt:lpstr>3 – tres</vt:lpstr>
      <vt:lpstr>4 – quattuor  </vt:lpstr>
      <vt:lpstr>5 – quinque</vt:lpstr>
      <vt:lpstr>6 – sex</vt:lpstr>
      <vt:lpstr>7 – septem</vt:lpstr>
      <vt:lpstr>8 – octo</vt:lpstr>
      <vt:lpstr>9 – novem</vt:lpstr>
      <vt:lpstr>10 – decem </vt:lpstr>
      <vt:lpstr>Mille &gt; mil 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 – unus </dc:title>
  <dc:creator>Ricardo Perez Roldan</dc:creator>
  <cp:lastModifiedBy>Ricardo Perez Roldan</cp:lastModifiedBy>
  <cp:revision>4</cp:revision>
  <dcterms:created xsi:type="dcterms:W3CDTF">2020-03-28T17:16:21Z</dcterms:created>
  <dcterms:modified xsi:type="dcterms:W3CDTF">2020-05-04T08:59:37Z</dcterms:modified>
</cp:coreProperties>
</file>